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57" r:id="rId4"/>
    <p:sldId id="260" r:id="rId5"/>
    <p:sldId id="259" r:id="rId6"/>
    <p:sldId id="261" r:id="rId7"/>
    <p:sldId id="262" r:id="rId8"/>
    <p:sldId id="263" r:id="rId9"/>
    <p:sldId id="266" r:id="rId10"/>
    <p:sldId id="267" r:id="rId11"/>
    <p:sldId id="264" r:id="rId12"/>
    <p:sldId id="265" r:id="rId13"/>
    <p:sldId id="311" r:id="rId14"/>
    <p:sldId id="268" r:id="rId15"/>
    <p:sldId id="312" r:id="rId16"/>
    <p:sldId id="313" r:id="rId17"/>
    <p:sldId id="314" r:id="rId18"/>
    <p:sldId id="315" r:id="rId19"/>
    <p:sldId id="316" r:id="rId20"/>
    <p:sldId id="317" r:id="rId21"/>
    <p:sldId id="318" r:id="rId22"/>
  </p:sldIdLst>
  <p:sldSz cx="12192000" cy="6858000"/>
  <p:notesSz cx="6858000" cy="9144000"/>
  <p:defaultTextStyle>
    <a:defPPr>
      <a:defRPr lang="en-I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6405"/>
  </p:normalViewPr>
  <p:slideViewPr>
    <p:cSldViewPr snapToGrid="0">
      <p:cViewPr varScale="1">
        <p:scale>
          <a:sx n="104" d="100"/>
          <a:sy n="104" d="100"/>
        </p:scale>
        <p:origin x="232" y="6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D3C0CD-57D7-2F4C-5F3F-CDBD7FE4D6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882EF1-BF87-B64B-B6DD-0E855BFCBF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485DA3-83E0-D7B1-11D1-57F0EDBD1E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3C888-9B98-DC44-82F7-5FD0D6D7406F}" type="datetimeFigureOut">
              <a:rPr lang="en-IL" smtClean="0"/>
              <a:t>05/06/2023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0F48A3-25B6-268B-60D2-74B45FC8C5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9E17F1-4615-0772-CB74-74C47B3AA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52CF62-875A-C34C-90B5-1913623CAB46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2654290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DE732-68CB-8773-9620-023EC1640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273E74A-385B-1D0D-4FCD-8F9A37E98F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020DE4-8713-5010-7A54-AB5F1F1D44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3C888-9B98-DC44-82F7-5FD0D6D7406F}" type="datetimeFigureOut">
              <a:rPr lang="en-IL" smtClean="0"/>
              <a:t>05/06/2023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054AA4-79D0-DC5C-2A6B-D310F4F638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D62A1F-B6D3-9BD7-54E6-1439C61FC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52CF62-875A-C34C-90B5-1913623CAB46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7019050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D4AEDBD-D520-048B-EEA2-BA63CA9127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C18D0D4-201F-DBDA-E2B1-4ABC6F1005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19C291-B629-6391-0799-E33D6660CA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3C888-9B98-DC44-82F7-5FD0D6D7406F}" type="datetimeFigureOut">
              <a:rPr lang="en-IL" smtClean="0"/>
              <a:t>05/06/2023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2E2877-A1BA-2530-76B3-81FF54C4D4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66DFF1-4756-C3FD-EEBB-9C5A2F3E9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52CF62-875A-C34C-90B5-1913623CAB46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811236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  <a:defRPr>
                <a:solidFill>
                  <a:srgbClr val="000000"/>
                </a:solidFill>
              </a:defRPr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13143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42C5E6-8286-5841-C28E-BA8263111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D5E79F-2C0D-EA8A-E8D7-19FF003C2F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1FDC2D-8175-E5CB-C3D7-227D667689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3C888-9B98-DC44-82F7-5FD0D6D7406F}" type="datetimeFigureOut">
              <a:rPr lang="en-IL" smtClean="0"/>
              <a:t>05/06/2023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352B9B-71E5-0C50-9B8D-BAC82D5B52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6E59E5-A7E4-CF7B-8BC1-E6605A2B1B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52CF62-875A-C34C-90B5-1913623CAB46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4575769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EB3FAF-FD7C-E1F9-9813-FFE5A6D633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44513F-A634-DBA7-C3A9-1C48B01E8F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412CCB-B532-80A4-BEB0-4494FB74ED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3C888-9B98-DC44-82F7-5FD0D6D7406F}" type="datetimeFigureOut">
              <a:rPr lang="en-IL" smtClean="0"/>
              <a:t>05/06/2023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29AEDF-FEDB-C1FD-5C92-F52D3FFF0C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982D13-1727-330E-33ED-3D6DD7EF46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52CF62-875A-C34C-90B5-1913623CAB46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4674738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2A0D8-56B1-4381-CDA9-2BAD2CC7C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599E1F-A7BD-7539-844B-4DEDE2D197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057809-FE2F-E4E9-626D-2811C79AC8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7E9A15-E430-30C1-C933-33E00CBBC6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3C888-9B98-DC44-82F7-5FD0D6D7406F}" type="datetimeFigureOut">
              <a:rPr lang="en-IL" smtClean="0"/>
              <a:t>05/06/2023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E778A5-F313-A8A1-3515-C2188DDB29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4B6440-2B44-4A8C-59BB-FED847F891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52CF62-875A-C34C-90B5-1913623CAB46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7156038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EFC4-5A4C-9EF8-DBE0-97D236E4F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334DDC-0319-5086-F1C1-F019F61ECE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CF4D0E-D86A-6292-AEBB-6AE79FF7E8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F9BCC0-63A0-CFA6-7A3A-97A3212EB8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400FD0D-FBCD-D451-BF60-4B33BF2228A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C8EC2FD-E173-710B-381D-456812AA90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3C888-9B98-DC44-82F7-5FD0D6D7406F}" type="datetimeFigureOut">
              <a:rPr lang="en-IL" smtClean="0"/>
              <a:t>05/06/2023</a:t>
            </a:fld>
            <a:endParaRPr lang="en-I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BC0A19-BCD4-ED0E-EF51-D624750CA9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E0A1BE9-7F2C-88A1-0C2E-BF838D469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52CF62-875A-C34C-90B5-1913623CAB46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5447526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8CCBE-9A1E-0F6F-9CC6-1CD008DFA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5CC30C-5308-7698-21BA-2175B008ED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3C888-9B98-DC44-82F7-5FD0D6D7406F}" type="datetimeFigureOut">
              <a:rPr lang="en-IL" smtClean="0"/>
              <a:t>05/06/2023</a:t>
            </a:fld>
            <a:endParaRPr lang="en-I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BD7351-7FE5-7989-9B50-69A6155B74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7D43B3-AE21-5396-C445-B43194EBF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52CF62-875A-C34C-90B5-1913623CAB46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2831927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36A2871-65C4-8280-C07E-F87AB65945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3C888-9B98-DC44-82F7-5FD0D6D7406F}" type="datetimeFigureOut">
              <a:rPr lang="en-IL" smtClean="0"/>
              <a:t>05/06/2023</a:t>
            </a:fld>
            <a:endParaRPr lang="en-I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9A9F445-FCB6-8738-E1D7-5C9A944445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CEE7B8-A9CD-A3C2-C2B0-27A79D0AE9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52CF62-875A-C34C-90B5-1913623CAB46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0472426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A229D-27EB-C61C-D072-53177FA5D8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8B29FE-7CBE-FE78-25FE-060BDD5492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4D7738-0BAA-E3E2-DC2C-7EA6CA8501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12F4CE-A7A4-11D5-246B-3DF98BB5FB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3C888-9B98-DC44-82F7-5FD0D6D7406F}" type="datetimeFigureOut">
              <a:rPr lang="en-IL" smtClean="0"/>
              <a:t>05/06/2023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3F5C54-606C-833E-3FEF-34DE173E4C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0A293B-CCE5-E34F-A232-59187622CE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52CF62-875A-C34C-90B5-1913623CAB46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4007918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DD7C3A-361F-9921-2CD6-F31B001098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F4C50DB-0B26-73A3-E1EF-BB2563551F1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6CC601-57BF-8446-AE3F-B266A74AF9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54D789-A018-885E-FD6A-1E5951D0EE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3C888-9B98-DC44-82F7-5FD0D6D7406F}" type="datetimeFigureOut">
              <a:rPr lang="en-IL" smtClean="0"/>
              <a:t>05/06/2023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8C8A1C-EAAA-D5DE-3BF4-7B71E17B5B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6638B8-0D30-747D-E3E0-F93B2BDB45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52CF62-875A-C34C-90B5-1913623CAB46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995807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156F7CD-2A15-ED7A-9409-913110183F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039D07-3E4C-AE6D-CFC3-75CA3D04E4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F4A69F-0237-E35F-65D8-4CFF5FB5DE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33C888-9B98-DC44-82F7-5FD0D6D7406F}" type="datetimeFigureOut">
              <a:rPr lang="en-IL" smtClean="0"/>
              <a:t>05/06/2023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8A0EE7-F35D-623A-704D-4D3FEC1984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493DC9-E77D-F601-CA9F-89ADCFE5B0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52CF62-875A-C34C-90B5-1913623CAB46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131577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I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vivga/lord-pytorch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5AAA80-A2C0-0051-92A1-DCCE4D863A2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IL" dirty="0"/>
              <a:t>Representation Learning: Compositionality and Disentanglement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08DCD04-B691-C9FB-199E-1631D680951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110221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4C47AD-8A3E-D5F4-11EE-E5A0A51C6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Independent Component A</a:t>
            </a:r>
            <a:r>
              <a:rPr lang="en-US" dirty="0"/>
              <a:t>n</a:t>
            </a:r>
            <a:r>
              <a:rPr lang="en-IL" dirty="0"/>
              <a:t>alysis (ICA)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7AC318-9871-A0C0-FB9C-135912CB27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ICA </a:t>
            </a:r>
            <a:r>
              <a:rPr lang="en-US" dirty="0"/>
              <a:t>observes that x</a:t>
            </a:r>
            <a:r>
              <a:rPr lang="en-US" baseline="-25000" dirty="0"/>
              <a:t>1</a:t>
            </a:r>
            <a:r>
              <a:rPr lang="en-US" dirty="0"/>
              <a:t>,x</a:t>
            </a:r>
            <a:r>
              <a:rPr lang="en-US" baseline="-25000" dirty="0"/>
              <a:t>2</a:t>
            </a:r>
            <a:r>
              <a:rPr lang="en-US" dirty="0"/>
              <a:t> unidentifiable if they are Gaussian (Why?)</a:t>
            </a:r>
          </a:p>
          <a:p>
            <a:r>
              <a:rPr lang="en-US" dirty="0"/>
              <a:t>Instead, it assumes x</a:t>
            </a:r>
            <a:r>
              <a:rPr lang="en-US" baseline="-25000" dirty="0"/>
              <a:t>1</a:t>
            </a:r>
            <a:r>
              <a:rPr lang="en-US" dirty="0"/>
              <a:t>,x</a:t>
            </a:r>
            <a:r>
              <a:rPr lang="en-US" baseline="-25000" dirty="0"/>
              <a:t>2</a:t>
            </a:r>
            <a:r>
              <a:rPr lang="en-US" dirty="0"/>
              <a:t> are highly non-Gaussian, independent</a:t>
            </a:r>
          </a:p>
          <a:p>
            <a:r>
              <a:rPr lang="en-US" dirty="0"/>
              <a:t>Main idea – combination of non Gaussians is less non-Gaussian</a:t>
            </a:r>
          </a:p>
          <a:p>
            <a:r>
              <a:rPr lang="en-US" dirty="0"/>
              <a:t>Greedily recovers the most non-Gaussian combination of y</a:t>
            </a:r>
            <a:r>
              <a:rPr lang="en-US" baseline="-25000" dirty="0"/>
              <a:t>1</a:t>
            </a:r>
            <a:r>
              <a:rPr lang="en-US" dirty="0"/>
              <a:t>, y</a:t>
            </a:r>
            <a:r>
              <a:rPr lang="en-US" baseline="-25000" dirty="0"/>
              <a:t>2</a:t>
            </a:r>
          </a:p>
          <a:p>
            <a:endParaRPr lang="en-US" dirty="0"/>
          </a:p>
          <a:p>
            <a:r>
              <a:rPr lang="en-US" dirty="0"/>
              <a:t>Different non-</a:t>
            </a:r>
            <a:r>
              <a:rPr lang="en-US" dirty="0" err="1"/>
              <a:t>Gaussianity</a:t>
            </a:r>
            <a:r>
              <a:rPr lang="en-US" dirty="0"/>
              <a:t> measures can be used</a:t>
            </a:r>
          </a:p>
          <a:p>
            <a:endParaRPr lang="en-US" dirty="0"/>
          </a:p>
          <a:p>
            <a:endParaRPr lang="en-US" dirty="0"/>
          </a:p>
          <a:p>
            <a:endParaRPr lang="en-IL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28B0CF9-BADD-EC65-EB99-782E1BF75B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1340" y="3920014"/>
            <a:ext cx="2819400" cy="40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11814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991DF-EE8B-814F-A0D0-F02954E9F7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Nonlinear Identifiability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8F03C0-52C3-6347-5AF6-FB69C8F811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There is a body of theory examining when attributes are recoverable</a:t>
            </a:r>
          </a:p>
          <a:p>
            <a:r>
              <a:rPr lang="en-IL" dirty="0"/>
              <a:t>                                         </a:t>
            </a:r>
          </a:p>
          <a:p>
            <a:r>
              <a:rPr lang="en-IL" dirty="0"/>
              <a:t>G non-linear, x and G are unknown </a:t>
            </a:r>
          </a:p>
          <a:p>
            <a:r>
              <a:rPr lang="en-IL" dirty="0"/>
              <a:t>Indentifiability guranteed only in </a:t>
            </a:r>
            <a:r>
              <a:rPr lang="en-IL" b="1" dirty="0"/>
              <a:t>very</a:t>
            </a:r>
            <a:r>
              <a:rPr lang="en-IL" dirty="0"/>
              <a:t> limited settings</a:t>
            </a:r>
          </a:p>
          <a:p>
            <a:r>
              <a:rPr lang="en-IL" dirty="0"/>
              <a:t>Out of scope for this course – very interesting if you like maths!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AF8BBAF1-7FAB-5681-4E85-5805E34440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8410" y="2358390"/>
            <a:ext cx="5245100" cy="393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40879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FCD72-FD77-2305-62FE-2A0CAA9A4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BetaVAE for Unsupervised Disentanglement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F79BBD-2DC0-826D-9AE8-3192A3ED1D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BetaVAE: normal VAE but with larger weight (beta) on the KL term</a:t>
            </a:r>
          </a:p>
          <a:p>
            <a:endParaRPr lang="en-IL" dirty="0"/>
          </a:p>
          <a:p>
            <a:endParaRPr lang="en-IL" dirty="0"/>
          </a:p>
          <a:p>
            <a:r>
              <a:rPr lang="en-IL" dirty="0"/>
              <a:t>Intuition: makes the latent codes more Gaussian</a:t>
            </a:r>
          </a:p>
          <a:p>
            <a:r>
              <a:rPr lang="en-IL" dirty="0"/>
              <a:t>More Gaussian means more independent </a:t>
            </a:r>
          </a:p>
          <a:p>
            <a:r>
              <a:rPr lang="en-IL" dirty="0"/>
              <a:t>Locatello et al. showed this does not work in general (why?)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04ECBE-B313-0E36-4B53-88D51E2C18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1450" y="2471420"/>
            <a:ext cx="6769100" cy="73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0969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46C3F6-76D6-DD47-A334-D153B4BDD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How to Evaluate Disentanglement - DCI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1E6655-892A-DC45-B933-A6B88FEF9C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L" dirty="0"/>
              <a:t>Latent code with 10 dims</a:t>
            </a:r>
          </a:p>
          <a:p>
            <a:r>
              <a:rPr lang="en-IL" dirty="0"/>
              <a:t>Assume there are K factors of variation</a:t>
            </a:r>
          </a:p>
          <a:p>
            <a:r>
              <a:rPr lang="en-IL" dirty="0"/>
              <a:t>Expect: one latent code for every factors, 10 – K empty codes</a:t>
            </a:r>
          </a:p>
          <a:p>
            <a:r>
              <a:rPr lang="en-IL" dirty="0"/>
              <a:t>DCI metrics:</a:t>
            </a:r>
          </a:p>
          <a:p>
            <a:pPr lvl="1"/>
            <a:r>
              <a:rPr lang="en-IL" dirty="0"/>
              <a:t>Completeness – each factor described by at least 1 code dim</a:t>
            </a:r>
          </a:p>
          <a:p>
            <a:pPr lvl="1"/>
            <a:r>
              <a:rPr lang="en-IL" dirty="0"/>
              <a:t>Disentanglement – each code dim correlated with at most 1 factor</a:t>
            </a:r>
          </a:p>
          <a:p>
            <a:pPr lvl="1"/>
            <a:r>
              <a:rPr lang="en-IL" dirty="0"/>
              <a:t>Informaticeness – all factors are described by code</a:t>
            </a:r>
          </a:p>
        </p:txBody>
      </p:sp>
    </p:spTree>
    <p:extLst>
      <p:ext uri="{BB962C8B-B14F-4D97-AF65-F5344CB8AC3E}">
        <p14:creationId xmlns:p14="http://schemas.microsoft.com/office/powerpoint/2010/main" val="27641343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A443E-7966-E8D0-E445-D16AAD53A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Conditional Disentanglement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1F5E1C-AD82-4FC3-CBE5-24B3012660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Unsupervised disentanglement may be too hard</a:t>
            </a:r>
          </a:p>
          <a:p>
            <a:r>
              <a:rPr lang="en-IL" dirty="0"/>
              <a:t>Let’s tackle a different setting – conditional disentanglement</a:t>
            </a:r>
          </a:p>
          <a:p>
            <a:r>
              <a:rPr lang="en-IL" dirty="0"/>
              <a:t>Every image x is also labeled with its condition c</a:t>
            </a:r>
          </a:p>
          <a:p>
            <a:r>
              <a:rPr lang="en-IL" dirty="0"/>
              <a:t>This can really be any attribute e.g. pose, car model, painting/photo</a:t>
            </a:r>
          </a:p>
        </p:txBody>
      </p:sp>
      <p:grpSp>
        <p:nvGrpSpPr>
          <p:cNvPr id="4" name="Google Shape;430;p46">
            <a:extLst>
              <a:ext uri="{FF2B5EF4-FFF2-40B4-BE49-F238E27FC236}">
                <a16:creationId xmlns:a16="http://schemas.microsoft.com/office/drawing/2014/main" id="{D44772B0-0DB6-9B38-5A5F-AC46C1B838DB}"/>
              </a:ext>
            </a:extLst>
          </p:cNvPr>
          <p:cNvGrpSpPr/>
          <p:nvPr/>
        </p:nvGrpSpPr>
        <p:grpSpPr>
          <a:xfrm>
            <a:off x="2133280" y="4001294"/>
            <a:ext cx="7128688" cy="2749288"/>
            <a:chOff x="832800" y="2198738"/>
            <a:chExt cx="7128688" cy="2749288"/>
          </a:xfrm>
        </p:grpSpPr>
        <p:grpSp>
          <p:nvGrpSpPr>
            <p:cNvPr id="5" name="Google Shape;431;p46">
              <a:extLst>
                <a:ext uri="{FF2B5EF4-FFF2-40B4-BE49-F238E27FC236}">
                  <a16:creationId xmlns:a16="http://schemas.microsoft.com/office/drawing/2014/main" id="{0918593B-5B77-621B-E3AD-D3CAEFD6EBC7}"/>
                </a:ext>
              </a:extLst>
            </p:cNvPr>
            <p:cNvGrpSpPr/>
            <p:nvPr/>
          </p:nvGrpSpPr>
          <p:grpSpPr>
            <a:xfrm>
              <a:off x="1182513" y="2571750"/>
              <a:ext cx="6778975" cy="2376275"/>
              <a:chOff x="1182513" y="2571750"/>
              <a:chExt cx="6778975" cy="2376275"/>
            </a:xfrm>
          </p:grpSpPr>
          <p:pic>
            <p:nvPicPr>
              <p:cNvPr id="8" name="Google Shape;432;p46">
                <a:extLst>
                  <a:ext uri="{FF2B5EF4-FFF2-40B4-BE49-F238E27FC236}">
                    <a16:creationId xmlns:a16="http://schemas.microsoft.com/office/drawing/2014/main" id="{6781DB56-7759-EC40-3EBB-4FCE30754676}"/>
                  </a:ext>
                </a:extLst>
              </p:cNvPr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1182513" y="2571762"/>
                <a:ext cx="2071700" cy="20717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" name="Google Shape;433;p46">
                <a:extLst>
                  <a:ext uri="{FF2B5EF4-FFF2-40B4-BE49-F238E27FC236}">
                    <a16:creationId xmlns:a16="http://schemas.microsoft.com/office/drawing/2014/main" id="{753C0D89-14B2-8851-57ED-C00A1B99E6D0}"/>
                  </a:ext>
                </a:extLst>
              </p:cNvPr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3536150" y="2571775"/>
                <a:ext cx="2071700" cy="2071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" name="Google Shape;434;p46">
                <a:extLst>
                  <a:ext uri="{FF2B5EF4-FFF2-40B4-BE49-F238E27FC236}">
                    <a16:creationId xmlns:a16="http://schemas.microsoft.com/office/drawing/2014/main" id="{1F883877-C0E2-6154-4883-536AD9608C10}"/>
                  </a:ext>
                </a:extLst>
              </p:cNvPr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5889787" y="2571750"/>
                <a:ext cx="2071700" cy="20717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1" name="Google Shape;435;p46">
                <a:extLst>
                  <a:ext uri="{FF2B5EF4-FFF2-40B4-BE49-F238E27FC236}">
                    <a16:creationId xmlns:a16="http://schemas.microsoft.com/office/drawing/2014/main" id="{59BAFDA3-F03B-0185-57C5-99825C4DDA66}"/>
                  </a:ext>
                </a:extLst>
              </p:cNvPr>
              <p:cNvSpPr txBox="1"/>
              <p:nvPr/>
            </p:nvSpPr>
            <p:spPr>
              <a:xfrm>
                <a:off x="1701175" y="4750625"/>
                <a:ext cx="1034400" cy="197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/>
                  <a:t>English</a:t>
                </a:r>
                <a:endParaRPr sz="1200"/>
              </a:p>
            </p:txBody>
          </p:sp>
          <p:sp>
            <p:nvSpPr>
              <p:cNvPr id="12" name="Google Shape;436;p46">
                <a:extLst>
                  <a:ext uri="{FF2B5EF4-FFF2-40B4-BE49-F238E27FC236}">
                    <a16:creationId xmlns:a16="http://schemas.microsoft.com/office/drawing/2014/main" id="{5CF73154-EF9B-3BF4-3D69-6B15D006FC84}"/>
                  </a:ext>
                </a:extLst>
              </p:cNvPr>
              <p:cNvSpPr txBox="1"/>
              <p:nvPr/>
            </p:nvSpPr>
            <p:spPr>
              <a:xfrm>
                <a:off x="4054813" y="4750625"/>
                <a:ext cx="1034400" cy="197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/>
                  <a:t>Greek</a:t>
                </a:r>
                <a:endParaRPr sz="1200"/>
              </a:p>
            </p:txBody>
          </p:sp>
          <p:sp>
            <p:nvSpPr>
              <p:cNvPr id="13" name="Google Shape;437;p46">
                <a:extLst>
                  <a:ext uri="{FF2B5EF4-FFF2-40B4-BE49-F238E27FC236}">
                    <a16:creationId xmlns:a16="http://schemas.microsoft.com/office/drawing/2014/main" id="{691287BD-C71F-D7EA-F22F-97D540662187}"/>
                  </a:ext>
                </a:extLst>
              </p:cNvPr>
              <p:cNvSpPr txBox="1"/>
              <p:nvPr/>
            </p:nvSpPr>
            <p:spPr>
              <a:xfrm>
                <a:off x="6408438" y="4750625"/>
                <a:ext cx="1034400" cy="197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/>
                  <a:t>Russian</a:t>
                </a:r>
                <a:endParaRPr sz="1200"/>
              </a:p>
            </p:txBody>
          </p:sp>
        </p:grpSp>
        <p:sp>
          <p:nvSpPr>
            <p:cNvPr id="6" name="Google Shape;438;p46">
              <a:extLst>
                <a:ext uri="{FF2B5EF4-FFF2-40B4-BE49-F238E27FC236}">
                  <a16:creationId xmlns:a16="http://schemas.microsoft.com/office/drawing/2014/main" id="{E38FC432-1E2F-684F-BE1C-77E0E75C590E}"/>
                </a:ext>
              </a:extLst>
            </p:cNvPr>
            <p:cNvSpPr txBox="1"/>
            <p:nvPr/>
          </p:nvSpPr>
          <p:spPr>
            <a:xfrm rot="-5400000">
              <a:off x="240450" y="3471388"/>
              <a:ext cx="1382100" cy="19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990000"/>
                  </a:solidFill>
                </a:rPr>
                <a:t>Font</a:t>
              </a:r>
              <a:endParaRPr>
                <a:solidFill>
                  <a:srgbClr val="990000"/>
                </a:solidFill>
              </a:endParaRPr>
            </a:p>
          </p:txBody>
        </p:sp>
        <p:sp>
          <p:nvSpPr>
            <p:cNvPr id="7" name="Google Shape;439;p46">
              <a:extLst>
                <a:ext uri="{FF2B5EF4-FFF2-40B4-BE49-F238E27FC236}">
                  <a16:creationId xmlns:a16="http://schemas.microsoft.com/office/drawing/2014/main" id="{D1E9549C-1EB5-D961-9DC5-AFD576EAB1FE}"/>
                </a:ext>
              </a:extLst>
            </p:cNvPr>
            <p:cNvSpPr txBox="1"/>
            <p:nvPr/>
          </p:nvSpPr>
          <p:spPr>
            <a:xfrm>
              <a:off x="3880963" y="2198738"/>
              <a:ext cx="1382100" cy="19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990000"/>
                  </a:solidFill>
                </a:rPr>
                <a:t>Glyph</a:t>
              </a:r>
              <a:endParaRPr>
                <a:solidFill>
                  <a:srgbClr val="99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30395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A443E-7966-E8D0-E445-D16AAD53A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VAE for Conditional Disentanglement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1F5E1C-AD82-4FC3-CBE5-24B3012660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Choose a prior such that p(z|c) = N(0, I)</a:t>
            </a:r>
          </a:p>
          <a:p>
            <a:r>
              <a:rPr lang="en-IL" dirty="0"/>
              <a:t>Reminder – the ELBO is given by:</a:t>
            </a:r>
          </a:p>
          <a:p>
            <a:endParaRPr lang="en-IL" dirty="0"/>
          </a:p>
          <a:p>
            <a:endParaRPr lang="en-IL" dirty="0"/>
          </a:p>
          <a:p>
            <a:r>
              <a:rPr lang="en-IL" dirty="0"/>
              <a:t>As p(z) = sum_c p(z|c)p( c) = p(z|c), z does not depend on c</a:t>
            </a:r>
          </a:p>
          <a:p>
            <a:r>
              <a:rPr lang="en-IL" dirty="0"/>
              <a:t>The combination of z, c must represent all attributes in x</a:t>
            </a:r>
          </a:p>
          <a:p>
            <a:r>
              <a:rPr lang="en-IL" dirty="0"/>
              <a:t>Independence + completeness -&gt; z includes all attributes but x 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E1064C5F-1F87-9E78-3110-55647376DC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1975" y="3035300"/>
            <a:ext cx="9004300" cy="393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06368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842CDB-1166-8381-7520-184049A012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Amortized VAE: Bad for Disentanglement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132563-F7D4-8739-9109-08FDC3F24E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The core idea in VAE was using an encoder to predict q(z|x) given x</a:t>
            </a:r>
          </a:p>
          <a:p>
            <a:r>
              <a:rPr lang="en-IL" dirty="0"/>
              <a:t>Consider what happens at initilization, encoder has random weights</a:t>
            </a:r>
          </a:p>
          <a:p>
            <a:r>
              <a:rPr lang="en-IL" dirty="0"/>
              <a:t>L</a:t>
            </a:r>
            <a:r>
              <a:rPr lang="en-US" dirty="0"/>
              <a:t>a</a:t>
            </a:r>
            <a:r>
              <a:rPr lang="en-IL" dirty="0"/>
              <a:t>tent  code contains random combination of attributes – entangled</a:t>
            </a:r>
          </a:p>
          <a:p>
            <a:r>
              <a:rPr lang="en-IL" dirty="0"/>
              <a:t>While training loss enforces disentanglement, z does not recover</a:t>
            </a:r>
          </a:p>
          <a:p>
            <a:endParaRPr lang="en-IL" dirty="0"/>
          </a:p>
        </p:txBody>
      </p:sp>
      <p:pic>
        <p:nvPicPr>
          <p:cNvPr id="4" name="Google Shape;509;p52">
            <a:extLst>
              <a:ext uri="{FF2B5EF4-FFF2-40B4-BE49-F238E27FC236}">
                <a16:creationId xmlns:a16="http://schemas.microsoft.com/office/drawing/2014/main" id="{4539C7E7-7838-C50C-98A5-27517E837061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99485" y="3863350"/>
            <a:ext cx="3890200" cy="29565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35949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465E92-27D7-BE4B-DA21-34414A2BD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LORD: Latent Optimization is 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AD636C-2B30-56CC-A5F9-70E56A4880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For each image: optimize the expectation mu_x of p(z|x) = N(mu_x, s)</a:t>
            </a:r>
          </a:p>
          <a:p>
            <a:r>
              <a:rPr lang="en-IL" dirty="0"/>
              <a:t>As each mu_x is initialized randomly, independent of c</a:t>
            </a:r>
          </a:p>
          <a:p>
            <a:r>
              <a:rPr lang="en-IL" dirty="0"/>
              <a:t>During training mu becomes more informative on x, but still not on c</a:t>
            </a:r>
          </a:p>
        </p:txBody>
      </p:sp>
      <p:pic>
        <p:nvPicPr>
          <p:cNvPr id="4" name="Google Shape;509;p52">
            <a:extLst>
              <a:ext uri="{FF2B5EF4-FFF2-40B4-BE49-F238E27FC236}">
                <a16:creationId xmlns:a16="http://schemas.microsoft.com/office/drawing/2014/main" id="{642343B9-D4E1-5056-9132-0DAA15032219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99485" y="3690630"/>
            <a:ext cx="3890200" cy="29565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38767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73698C-D7BB-4465-8585-22CA15F0C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Does T</a:t>
            </a:r>
            <a:r>
              <a:rPr lang="en-US" dirty="0"/>
              <a:t>h</a:t>
            </a:r>
            <a:r>
              <a:rPr lang="en-IL" dirty="0"/>
              <a:t>is Solve Disentanglement?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49B405-A77D-4453-F6AF-C5D5A50ED7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Identifiably of the unknown attributes is still </a:t>
            </a:r>
            <a:r>
              <a:rPr lang="en-IL" b="1" dirty="0"/>
              <a:t>not</a:t>
            </a:r>
            <a:r>
              <a:rPr lang="en-IL" dirty="0"/>
              <a:t> guranteed!</a:t>
            </a:r>
          </a:p>
          <a:p>
            <a:r>
              <a:rPr lang="en-IL" dirty="0"/>
              <a:t>This is not hard to see: for images of (apples, bananas), (red, yellow)</a:t>
            </a:r>
          </a:p>
          <a:p>
            <a:r>
              <a:rPr lang="en-IL" dirty="0"/>
              <a:t>Every image is tagged with color (c) but not fruit </a:t>
            </a:r>
          </a:p>
          <a:p>
            <a:r>
              <a:rPr lang="en-IL" dirty="0"/>
              <a:t>LORD ensures that (z, c) describe all attributes, and z,c independent</a:t>
            </a:r>
          </a:p>
          <a:p>
            <a:r>
              <a:rPr lang="en-IL" dirty="0"/>
              <a:t>Both options are feasible solutions, but only the first is helpful</a:t>
            </a:r>
          </a:p>
          <a:p>
            <a:pPr marL="0" indent="0">
              <a:buNone/>
            </a:pPr>
            <a:endParaRPr lang="en-IL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4245E362-29B0-13B0-9462-846075DF23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0058508"/>
              </p:ext>
            </p:extLst>
          </p:nvPr>
        </p:nvGraphicFramePr>
        <p:xfrm>
          <a:off x="1788161" y="4489026"/>
          <a:ext cx="3942081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027">
                  <a:extLst>
                    <a:ext uri="{9D8B030D-6E8A-4147-A177-3AD203B41FA5}">
                      <a16:colId xmlns:a16="http://schemas.microsoft.com/office/drawing/2014/main" val="2592269861"/>
                    </a:ext>
                  </a:extLst>
                </a:gridCol>
                <a:gridCol w="1314027">
                  <a:extLst>
                    <a:ext uri="{9D8B030D-6E8A-4147-A177-3AD203B41FA5}">
                      <a16:colId xmlns:a16="http://schemas.microsoft.com/office/drawing/2014/main" val="2383714186"/>
                    </a:ext>
                  </a:extLst>
                </a:gridCol>
                <a:gridCol w="1314027">
                  <a:extLst>
                    <a:ext uri="{9D8B030D-6E8A-4147-A177-3AD203B41FA5}">
                      <a16:colId xmlns:a16="http://schemas.microsoft.com/office/drawing/2014/main" val="8295548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  <a:r>
                        <a:rPr lang="en-IL" dirty="0"/>
                        <a:t> = 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  <a:r>
                        <a:rPr lang="en-IL" dirty="0"/>
                        <a:t> = yellow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1914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z</a:t>
                      </a:r>
                      <a:r>
                        <a:rPr lang="en-IL" dirty="0"/>
                        <a:t>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L" dirty="0"/>
                        <a:t>apples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L" dirty="0"/>
                        <a:t>apples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98422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z</a:t>
                      </a:r>
                      <a:r>
                        <a:rPr lang="en-IL" dirty="0"/>
                        <a:t>=1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L" dirty="0"/>
                        <a:t>bananas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L" dirty="0"/>
                        <a:t>bananas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8578988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D1A8F38-5F57-25AD-8492-D00EC2ACE8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8093504"/>
              </p:ext>
            </p:extLst>
          </p:nvPr>
        </p:nvGraphicFramePr>
        <p:xfrm>
          <a:off x="6459220" y="4468706"/>
          <a:ext cx="3942081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027">
                  <a:extLst>
                    <a:ext uri="{9D8B030D-6E8A-4147-A177-3AD203B41FA5}">
                      <a16:colId xmlns:a16="http://schemas.microsoft.com/office/drawing/2014/main" val="2592269861"/>
                    </a:ext>
                  </a:extLst>
                </a:gridCol>
                <a:gridCol w="1314027">
                  <a:extLst>
                    <a:ext uri="{9D8B030D-6E8A-4147-A177-3AD203B41FA5}">
                      <a16:colId xmlns:a16="http://schemas.microsoft.com/office/drawing/2014/main" val="2383714186"/>
                    </a:ext>
                  </a:extLst>
                </a:gridCol>
                <a:gridCol w="1314027">
                  <a:extLst>
                    <a:ext uri="{9D8B030D-6E8A-4147-A177-3AD203B41FA5}">
                      <a16:colId xmlns:a16="http://schemas.microsoft.com/office/drawing/2014/main" val="8295548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L" dirty="0"/>
                        <a:t>c= 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  <a:r>
                        <a:rPr lang="en-IL" dirty="0"/>
                        <a:t> = yellow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1914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z</a:t>
                      </a:r>
                      <a:r>
                        <a:rPr lang="en-IL" dirty="0"/>
                        <a:t>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L" dirty="0"/>
                        <a:t>apples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L" dirty="0"/>
                        <a:t>bananas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98422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z</a:t>
                      </a:r>
                      <a:r>
                        <a:rPr lang="en-IL" dirty="0"/>
                        <a:t>=1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L" dirty="0"/>
                        <a:t>bananas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L" dirty="0"/>
                        <a:t>apples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85789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294621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5B7164-410F-5573-166A-D8D81A78C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Why Does LORD Work in Practice?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4A4737-0B65-6B68-15A3-9AB1D27F9D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Inductive bias  - magic of CNNs</a:t>
            </a:r>
          </a:p>
          <a:p>
            <a:r>
              <a:rPr lang="en-IL" dirty="0"/>
              <a:t>While multiple solutions are feasible they prefer the correct one</a:t>
            </a:r>
          </a:p>
          <a:p>
            <a:r>
              <a:rPr lang="en-IL" dirty="0"/>
              <a:t>T</a:t>
            </a:r>
            <a:r>
              <a:rPr lang="en-US" dirty="0"/>
              <a:t>h</a:t>
            </a:r>
            <a:r>
              <a:rPr lang="en-IL" dirty="0"/>
              <a:t>is is clearly not </a:t>
            </a:r>
            <a:r>
              <a:rPr lang="en-IL" b="1" dirty="0"/>
              <a:t>always</a:t>
            </a:r>
            <a:r>
              <a:rPr lang="en-IL" dirty="0"/>
              <a:t> going to be true!</a:t>
            </a:r>
          </a:p>
          <a:p>
            <a:r>
              <a:rPr lang="en-IL" dirty="0"/>
              <a:t>Occurs in many interesting cases though</a:t>
            </a:r>
          </a:p>
          <a:p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github.com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avivga</a:t>
            </a:r>
            <a:r>
              <a:rPr lang="en-US" dirty="0">
                <a:hlinkClick r:id="rId2"/>
              </a:rPr>
              <a:t>/lord-</a:t>
            </a:r>
            <a:r>
              <a:rPr lang="en-US" dirty="0" err="1">
                <a:hlinkClick r:id="rId2"/>
              </a:rPr>
              <a:t>pytorch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7092367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E0FAAF-CE39-5653-C2E9-F1B5495401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Representations as Attributes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69D1E9-0FD8-775A-80DB-E768347C70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50339"/>
            <a:ext cx="10515600" cy="4351338"/>
          </a:xfrm>
        </p:spPr>
        <p:txBody>
          <a:bodyPr/>
          <a:lstStyle/>
          <a:p>
            <a:r>
              <a:rPr lang="en-IL" dirty="0"/>
              <a:t>The representations we described so far are quite abstract</a:t>
            </a:r>
          </a:p>
          <a:p>
            <a:r>
              <a:rPr lang="en-IL" dirty="0"/>
              <a:t>Evaluated by downstream task performance</a:t>
            </a:r>
          </a:p>
          <a:p>
            <a:r>
              <a:rPr lang="en-IL" dirty="0"/>
              <a:t>Here, we think of representations as consisting of attributes</a:t>
            </a:r>
          </a:p>
        </p:txBody>
      </p:sp>
      <p:pic>
        <p:nvPicPr>
          <p:cNvPr id="8194" name="Picture 2" descr="DVM Car Dataset: A Large-Scale Dataset for Automotive Applications">
            <a:extLst>
              <a:ext uri="{FF2B5EF4-FFF2-40B4-BE49-F238E27FC236}">
                <a16:creationId xmlns:a16="http://schemas.microsoft.com/office/drawing/2014/main" id="{CECAC7EE-5E3E-9372-FE9E-93DBE4AEC4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0709" y="3516050"/>
            <a:ext cx="5511886" cy="3144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38422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AA72FE-5AA8-0A60-DF05-3193BA94E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Age Transfer using LORD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0B7F95-0CE4-811E-3E07-12EDB27930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L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71FDC2-25CC-6B1F-749E-FF94ABEB11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3348" y="1690689"/>
            <a:ext cx="9017023" cy="4695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2190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D09F0-EF64-12BB-2421-3EB406A03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Benefits of Correct Disentanglement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40DDE6-B6CA-7713-ED34-74BD978598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Non-disentangled representations mix different conditions (species)</a:t>
            </a:r>
          </a:p>
        </p:txBody>
      </p:sp>
      <p:pic>
        <p:nvPicPr>
          <p:cNvPr id="4" name="Google Shape;598;p63">
            <a:extLst>
              <a:ext uri="{FF2B5EF4-FFF2-40B4-BE49-F238E27FC236}">
                <a16:creationId xmlns:a16="http://schemas.microsoft.com/office/drawing/2014/main" id="{0AC70618-3109-0D52-85BE-D442AAC9F8B0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153921" y="2479039"/>
            <a:ext cx="7721600" cy="41783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558823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B0691-7927-8994-CAC3-A49859F90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Compositionality in ML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D1D071-67E2-86A0-1683-8E367CC4B0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Given a dataset where each image has two labels, fruit type and color</a:t>
            </a:r>
          </a:p>
          <a:p>
            <a:r>
              <a:rPr lang="en-IL" dirty="0"/>
              <a:t>Assume in the dataset we see either red apples or yellow bananas</a:t>
            </a:r>
          </a:p>
          <a:p>
            <a:r>
              <a:rPr lang="en-IL" dirty="0"/>
              <a:t>At test, we see a yellow apple</a:t>
            </a:r>
          </a:p>
          <a:p>
            <a:r>
              <a:rPr lang="en-IL" dirty="0"/>
              <a:t>We ask: “what fruit is it?” </a:t>
            </a:r>
          </a:p>
          <a:p>
            <a:endParaRPr lang="en-IL" dirty="0"/>
          </a:p>
        </p:txBody>
      </p:sp>
      <p:pic>
        <p:nvPicPr>
          <p:cNvPr id="7170" name="Picture 2" descr="Red Delicious Apple - fruityland">
            <a:extLst>
              <a:ext uri="{FF2B5EF4-FFF2-40B4-BE49-F238E27FC236}">
                <a16:creationId xmlns:a16="http://schemas.microsoft.com/office/drawing/2014/main" id="{A053CBD5-9DF0-2B9C-054B-B723E17237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3900" y="4001294"/>
            <a:ext cx="1562100" cy="130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Yellow Banana| Nature Agrotech">
            <a:extLst>
              <a:ext uri="{FF2B5EF4-FFF2-40B4-BE49-F238E27FC236}">
                <a16:creationId xmlns:a16="http://schemas.microsoft.com/office/drawing/2014/main" id="{99D3257D-3494-ACC2-39FF-022AC410CE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5191125"/>
            <a:ext cx="1301750" cy="130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Have You Ever Tried an Opal Apple?">
            <a:extLst>
              <a:ext uri="{FF2B5EF4-FFF2-40B4-BE49-F238E27FC236}">
                <a16:creationId xmlns:a16="http://schemas.microsoft.com/office/drawing/2014/main" id="{E45E48D8-2D10-4C1A-4F0B-49A1238395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9950" y="4309303"/>
            <a:ext cx="1301750" cy="975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32436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DC35E1-803C-CDF4-9C24-799300E17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Ways to Overcome 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D0FBAE-4088-03AE-5C19-D6614E5296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Need more information – different methods for injecting it:</a:t>
            </a:r>
          </a:p>
          <a:p>
            <a:pPr lvl="1"/>
            <a:r>
              <a:rPr lang="en-IL" dirty="0"/>
              <a:t>Option 1: biasing architecture to differentiate between attributes</a:t>
            </a:r>
          </a:p>
          <a:p>
            <a:pPr lvl="1"/>
            <a:r>
              <a:rPr lang="en-IL" dirty="0"/>
              <a:t>Option 2: reducing bias  e.g. seeing many (color, fruit) combinations</a:t>
            </a:r>
          </a:p>
        </p:txBody>
      </p:sp>
    </p:spTree>
    <p:extLst>
      <p:ext uri="{BB962C8B-B14F-4D97-AF65-F5344CB8AC3E}">
        <p14:creationId xmlns:p14="http://schemas.microsoft.com/office/powerpoint/2010/main" val="35464006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B96B8-B786-8ED6-67A0-C7B360CDF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Disentanglement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4795CA-40AE-EDE3-6DF7-980BBE273B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Disentangled representation:</a:t>
            </a:r>
          </a:p>
          <a:p>
            <a:pPr lvl="1"/>
            <a:r>
              <a:rPr lang="en-IL" dirty="0"/>
              <a:t>Each dimension is informative over at most a single attribute</a:t>
            </a:r>
          </a:p>
          <a:p>
            <a:pPr lvl="1"/>
            <a:r>
              <a:rPr lang="en-IL" dirty="0"/>
              <a:t>Every attribute is predictable from the representation </a:t>
            </a:r>
          </a:p>
        </p:txBody>
      </p:sp>
      <p:pic>
        <p:nvPicPr>
          <p:cNvPr id="6146" name="Picture 2" descr="Disentangled Representation Learning Definition | DeepAI">
            <a:extLst>
              <a:ext uri="{FF2B5EF4-FFF2-40B4-BE49-F238E27FC236}">
                <a16:creationId xmlns:a16="http://schemas.microsoft.com/office/drawing/2014/main" id="{9F73443C-C38E-A300-6036-09854967E7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00" t="20148" r="44667" b="52444"/>
          <a:stretch/>
        </p:blipFill>
        <p:spPr bwMode="auto">
          <a:xfrm>
            <a:off x="2936240" y="3860006"/>
            <a:ext cx="5168858" cy="2451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83832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45C1E5-6738-0ED8-EC70-B23229F78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Disentanglement Entails Compositionality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212D47-90EC-3772-219F-7CA1BE0F70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Disentanglement is harder compositionality – entails it</a:t>
            </a:r>
          </a:p>
          <a:p>
            <a:r>
              <a:rPr lang="en-IL" dirty="0"/>
              <a:t>Trivial: every attribute is representated by different dimensions</a:t>
            </a:r>
          </a:p>
          <a:p>
            <a:r>
              <a:rPr lang="en-IL" dirty="0"/>
              <a:t>Compositionality: problem biased datasets</a:t>
            </a:r>
          </a:p>
          <a:p>
            <a:r>
              <a:rPr lang="en-IL" dirty="0"/>
              <a:t>Disentanglement: problem even in unbiased datasets</a:t>
            </a:r>
          </a:p>
        </p:txBody>
      </p:sp>
      <p:pic>
        <p:nvPicPr>
          <p:cNvPr id="5122" name="Picture 2" descr="Why Is Learning So Hard? - YouTube">
            <a:extLst>
              <a:ext uri="{FF2B5EF4-FFF2-40B4-BE49-F238E27FC236}">
                <a16:creationId xmlns:a16="http://schemas.microsoft.com/office/drawing/2014/main" id="{45393ACC-C7F1-5B26-C3EC-C4479D74CD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4251960"/>
            <a:ext cx="3810000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85497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500D3-FE12-A320-AD5F-E018C1B90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Disentanglement Entails Classification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5AF4F6-2F43-7C93-42E4-A82CF3E8BE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Disentanglement is harder than classification</a:t>
            </a:r>
          </a:p>
          <a:p>
            <a:r>
              <a:rPr lang="en-IL" dirty="0"/>
              <a:t>Trivial: every attribute is represented spearately</a:t>
            </a:r>
          </a:p>
        </p:txBody>
      </p:sp>
      <p:pic>
        <p:nvPicPr>
          <p:cNvPr id="4098" name="Picture 2" descr="Really Hard Questions to Ask Someone - Plentifun">
            <a:extLst>
              <a:ext uri="{FF2B5EF4-FFF2-40B4-BE49-F238E27FC236}">
                <a16:creationId xmlns:a16="http://schemas.microsoft.com/office/drawing/2014/main" id="{4A15DEAD-50DF-D25F-FCA0-385AFBB275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3817303"/>
            <a:ext cx="3454400" cy="2349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31544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74F8C5-C2E1-B446-71FB-FF00C37CA9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Quest for Unsupervised Disentanglement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CF815B-FD19-4455-BA43-DF17D7FB25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Unsupervised disentangled representations – holy grail of SSL</a:t>
            </a:r>
          </a:p>
          <a:p>
            <a:r>
              <a:rPr lang="en-IL" dirty="0"/>
              <a:t>This is probably impossible</a:t>
            </a:r>
          </a:p>
          <a:p>
            <a:r>
              <a:rPr lang="en-IL" dirty="0"/>
              <a:t>Assumes we get a bunch of unlabeled images and classify all attributes without supervision – too good to be true</a:t>
            </a:r>
          </a:p>
        </p:txBody>
      </p:sp>
    </p:spTree>
    <p:extLst>
      <p:ext uri="{BB962C8B-B14F-4D97-AF65-F5344CB8AC3E}">
        <p14:creationId xmlns:p14="http://schemas.microsoft.com/office/powerpoint/2010/main" val="18985842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D95F1-4F13-D391-5458-9E134BC27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Identifibility in the L</a:t>
            </a:r>
            <a:r>
              <a:rPr lang="en-US" dirty="0" err="1"/>
              <a:t>i</a:t>
            </a:r>
            <a:r>
              <a:rPr lang="en-IL" dirty="0"/>
              <a:t>near Setting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27622E-B22B-E866-9D87-703D130692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Assume we have two attributes x</a:t>
            </a:r>
            <a:r>
              <a:rPr lang="en-IL" baseline="-25000" dirty="0"/>
              <a:t>1</a:t>
            </a:r>
            <a:r>
              <a:rPr lang="en-IL" dirty="0"/>
              <a:t>, x</a:t>
            </a:r>
            <a:r>
              <a:rPr lang="en-IL" baseline="-25000" dirty="0"/>
              <a:t>2</a:t>
            </a:r>
            <a:r>
              <a:rPr lang="en-IL" dirty="0"/>
              <a:t> – which are not observed</a:t>
            </a:r>
          </a:p>
          <a:p>
            <a:r>
              <a:rPr lang="en-IL" dirty="0"/>
              <a:t>Pass through a linear generative process G – physics of the world</a:t>
            </a:r>
          </a:p>
          <a:p>
            <a:r>
              <a:rPr lang="en-IL" dirty="0"/>
              <a:t>G is invertible by unknown</a:t>
            </a:r>
          </a:p>
          <a:p>
            <a:r>
              <a:rPr lang="en-IL" dirty="0"/>
              <a:t>Observe </a:t>
            </a:r>
          </a:p>
          <a:p>
            <a:pPr marL="0" indent="0">
              <a:buNone/>
            </a:pPr>
            <a:endParaRPr lang="en-IL" dirty="0"/>
          </a:p>
          <a:p>
            <a:r>
              <a:rPr lang="en-IL" dirty="0"/>
              <a:t>Can we identify G and thus recover the true x</a:t>
            </a:r>
            <a:r>
              <a:rPr lang="en-IL" baseline="-25000" dirty="0"/>
              <a:t>1</a:t>
            </a:r>
            <a:r>
              <a:rPr lang="en-IL" dirty="0"/>
              <a:t>, x</a:t>
            </a:r>
            <a:r>
              <a:rPr lang="en-IL" baseline="-25000" dirty="0"/>
              <a:t>2</a:t>
            </a:r>
            <a:r>
              <a:rPr lang="en-IL" dirty="0"/>
              <a:t>? 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FB705AC0-9A57-30D9-0A0E-FDF6E966B3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9780" y="3429000"/>
            <a:ext cx="2260600" cy="92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86647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2150</TotalTime>
  <Words>911</Words>
  <Application>Microsoft Macintosh PowerPoint</Application>
  <PresentationFormat>Widescreen</PresentationFormat>
  <Paragraphs>124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Office Theme</vt:lpstr>
      <vt:lpstr>Representation Learning: Compositionality and Disentanglement</vt:lpstr>
      <vt:lpstr>Representations as Attributes</vt:lpstr>
      <vt:lpstr>Compositionality in ML</vt:lpstr>
      <vt:lpstr>Ways to Overcome It</vt:lpstr>
      <vt:lpstr>Disentanglement</vt:lpstr>
      <vt:lpstr>Disentanglement Entails Compositionality</vt:lpstr>
      <vt:lpstr>Disentanglement Entails Classification</vt:lpstr>
      <vt:lpstr>Quest for Unsupervised Disentanglement</vt:lpstr>
      <vt:lpstr>Identifibility in the Linear Setting</vt:lpstr>
      <vt:lpstr>Independent Component Analysis (ICA)</vt:lpstr>
      <vt:lpstr>Nonlinear Identifiability Results</vt:lpstr>
      <vt:lpstr>BetaVAE for Unsupervised Disentanglement</vt:lpstr>
      <vt:lpstr>How to Evaluate Disentanglement - DCI</vt:lpstr>
      <vt:lpstr>Conditional Disentanglement</vt:lpstr>
      <vt:lpstr>VAE for Conditional Disentanglement</vt:lpstr>
      <vt:lpstr>Amortized VAE: Bad for Disentanglement</vt:lpstr>
      <vt:lpstr>LORD: Latent Optimization is King</vt:lpstr>
      <vt:lpstr>Does This Solve Disentanglement?</vt:lpstr>
      <vt:lpstr>Why Does LORD Work in Practice?</vt:lpstr>
      <vt:lpstr>Age Transfer using LORD</vt:lpstr>
      <vt:lpstr>Benefits of Correct Disentanglement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Representation Learning: Compositionality and Disentanglement</dc:title>
  <dc:creator>Yedid Hoshen</dc:creator>
  <cp:lastModifiedBy>Yedid Hoshen</cp:lastModifiedBy>
  <cp:revision>2</cp:revision>
  <dcterms:created xsi:type="dcterms:W3CDTF">2023-06-05T16:45:09Z</dcterms:created>
  <dcterms:modified xsi:type="dcterms:W3CDTF">2023-06-07T04:35:47Z</dcterms:modified>
</cp:coreProperties>
</file>